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5143500" cx="9144000"/>
  <p:notesSz cx="6858000" cy="9144000"/>
  <p:embeddedFontLst>
    <p:embeddedFont>
      <p:font typeface="Montserrat"/>
      <p:regular r:id="rId24"/>
      <p:bold r:id="rId25"/>
      <p:italic r:id="rId26"/>
      <p:boldItalic r:id="rId27"/>
    </p:embeddedFont>
    <p:embeddedFont>
      <p:font typeface="Source Code Pro"/>
      <p:regular r:id="rId28"/>
      <p:bold r:id="rId29"/>
      <p:italic r:id="rId30"/>
      <p:boldItalic r:id="rId31"/>
    </p:embeddedFont>
    <p:embeddedFont>
      <p:font typeface="Tahoma"/>
      <p:regular r:id="rId32"/>
      <p:bold r:id="rId33"/>
    </p:embeddedFont>
    <p:embeddedFont>
      <p:font typeface="Oswald"/>
      <p:regular r:id="rId34"/>
      <p:bold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Montserrat-regular.fntdata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ontserrat-italic.fntdata"/><Relationship Id="rId25" Type="http://schemas.openxmlformats.org/officeDocument/2006/relationships/font" Target="fonts/Montserrat-bold.fntdata"/><Relationship Id="rId28" Type="http://schemas.openxmlformats.org/officeDocument/2006/relationships/font" Target="fonts/SourceCodePro-regular.fntdata"/><Relationship Id="rId27" Type="http://schemas.openxmlformats.org/officeDocument/2006/relationships/font" Target="fonts/Montserrat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SourceCodePro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SourceCodePro-boldItalic.fntdata"/><Relationship Id="rId30" Type="http://schemas.openxmlformats.org/officeDocument/2006/relationships/font" Target="fonts/SourceCodePro-italic.fntdata"/><Relationship Id="rId11" Type="http://schemas.openxmlformats.org/officeDocument/2006/relationships/slide" Target="slides/slide6.xml"/><Relationship Id="rId33" Type="http://schemas.openxmlformats.org/officeDocument/2006/relationships/font" Target="fonts/Tahoma-bold.fntdata"/><Relationship Id="rId10" Type="http://schemas.openxmlformats.org/officeDocument/2006/relationships/slide" Target="slides/slide5.xml"/><Relationship Id="rId32" Type="http://schemas.openxmlformats.org/officeDocument/2006/relationships/font" Target="fonts/Tahoma-regular.fntdata"/><Relationship Id="rId13" Type="http://schemas.openxmlformats.org/officeDocument/2006/relationships/slide" Target="slides/slide8.xml"/><Relationship Id="rId35" Type="http://schemas.openxmlformats.org/officeDocument/2006/relationships/font" Target="fonts/Oswald-bold.fntdata"/><Relationship Id="rId12" Type="http://schemas.openxmlformats.org/officeDocument/2006/relationships/slide" Target="slides/slide7.xml"/><Relationship Id="rId34" Type="http://schemas.openxmlformats.org/officeDocument/2006/relationships/font" Target="fonts/Oswald-regular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c6f80d1ff_0_2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c6f80d1ff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be349066d5_0_11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be349066d5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be349066d5_0_9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be349066d5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c0b4b62637_0_1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c0b4b62637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be349066d5_0_1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be349066d5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bda88b1e06_12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bda88b1e06_1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bda88b1e06_8_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bda88b1e06_8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be349066d5_0_3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be349066d5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d9236e90c1_2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d9236e90c1_2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d9236e90c1_2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d9236e90c1_2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c6f80d1ff_0_2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c6f80d1ff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be3490666c_0_1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be3490666c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be349066d5_0_3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be349066d5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bda88b1e06_6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bda88b1e06_6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be349066d5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be349066d5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be349066d5_0_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be349066d5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c0b4b62637_0_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c0b4b62637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be349066d5_0_1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be349066d5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" name="Google Shape;52;p11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53" name="Google Shape;53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" name="Google Shape;5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Google Shape;20;p4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Google Shape;25;p5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6" name="Google Shape;26;p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Google Shape;34;p7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5" name="Google Shape;35;p7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6" name="Google Shape;36;p7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7" name="Google Shape;37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" name="Google Shape;4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44" name="Google Shape;44;p9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50" name="Google Shape;50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Relationship Id="rId4" Type="http://schemas.openxmlformats.org/officeDocument/2006/relationships/image" Target="../media/image1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png"/><Relationship Id="rId4" Type="http://schemas.openxmlformats.org/officeDocument/2006/relationships/image" Target="../media/image14.png"/><Relationship Id="rId5" Type="http://schemas.openxmlformats.org/officeDocument/2006/relationships/hyperlink" Target="http://www.solicode.co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3013" y="1971838"/>
            <a:ext cx="7057975" cy="1835075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3"/>
          <p:cNvSpPr txBox="1"/>
          <p:nvPr/>
        </p:nvSpPr>
        <p:spPr>
          <a:xfrm>
            <a:off x="1295688" y="1586550"/>
            <a:ext cx="65526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3800">
                <a:solidFill>
                  <a:srgbClr val="84B3DE"/>
                </a:solidFill>
                <a:latin typeface="Impact"/>
                <a:ea typeface="Impact"/>
                <a:cs typeface="Impact"/>
                <a:sym typeface="Impact"/>
              </a:rPr>
              <a:t>MISE À NIVEAU DU SITE WEB</a:t>
            </a:r>
            <a:endParaRPr sz="3800">
              <a:solidFill>
                <a:srgbClr val="84B3DE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64" name="Google Shape;64;p13"/>
          <p:cNvSpPr txBox="1"/>
          <p:nvPr/>
        </p:nvSpPr>
        <p:spPr>
          <a:xfrm>
            <a:off x="3150300" y="3987950"/>
            <a:ext cx="28434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450">
                <a:solidFill>
                  <a:srgbClr val="84B3DE"/>
                </a:solidFill>
              </a:rPr>
              <a:t>Formateur : ES-SARRAJ Fouad</a:t>
            </a:r>
            <a:endParaRPr>
              <a:solidFill>
                <a:srgbClr val="84B3DE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65" name="Google Shape;65;p13"/>
          <p:cNvSpPr txBox="1"/>
          <p:nvPr/>
        </p:nvSpPr>
        <p:spPr>
          <a:xfrm>
            <a:off x="3072027" y="4395950"/>
            <a:ext cx="34902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450">
                <a:solidFill>
                  <a:srgbClr val="84B3DE"/>
                </a:solidFill>
              </a:rPr>
              <a:t>Réalisation : HAMIDOUCHE Asmae</a:t>
            </a:r>
            <a:endParaRPr>
              <a:solidFill>
                <a:srgbClr val="84B3DE"/>
              </a:solidFill>
            </a:endParaRPr>
          </a:p>
        </p:txBody>
      </p:sp>
      <p:pic>
        <p:nvPicPr>
          <p:cNvPr id="66" name="Google Shape;66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2675" y="218050"/>
            <a:ext cx="710350" cy="710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22"/>
          <p:cNvPicPr preferRelativeResize="0"/>
          <p:nvPr/>
        </p:nvPicPr>
        <p:blipFill rotWithShape="1">
          <a:blip r:embed="rId3">
            <a:alphaModFix/>
          </a:blip>
          <a:srcRect b="5274" l="0" r="0" t="10607"/>
          <a:stretch/>
        </p:blipFill>
        <p:spPr>
          <a:xfrm>
            <a:off x="1540650" y="1416537"/>
            <a:ext cx="6452573" cy="3053101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2"/>
          <p:cNvSpPr/>
          <p:nvPr/>
        </p:nvSpPr>
        <p:spPr>
          <a:xfrm>
            <a:off x="1345550" y="1279013"/>
            <a:ext cx="6835200" cy="22005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7" name="Google Shape;137;p22"/>
          <p:cNvCxnSpPr>
            <a:stCxn id="136" idx="0"/>
          </p:cNvCxnSpPr>
          <p:nvPr/>
        </p:nvCxnSpPr>
        <p:spPr>
          <a:xfrm flipH="1" rot="5400000">
            <a:off x="4106450" y="622313"/>
            <a:ext cx="357600" cy="955800"/>
          </a:xfrm>
          <a:prstGeom prst="bentConnector2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8" name="Google Shape;138;p22"/>
          <p:cNvSpPr txBox="1"/>
          <p:nvPr/>
        </p:nvSpPr>
        <p:spPr>
          <a:xfrm>
            <a:off x="1221950" y="673863"/>
            <a:ext cx="2585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mauvais choix d'images</a:t>
            </a:r>
            <a:endParaRPr b="1">
              <a:solidFill>
                <a:srgbClr val="FF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8038" y="1500082"/>
            <a:ext cx="5903376" cy="3146418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3"/>
          <p:cNvSpPr/>
          <p:nvPr/>
        </p:nvSpPr>
        <p:spPr>
          <a:xfrm>
            <a:off x="2152199" y="1453700"/>
            <a:ext cx="513900" cy="4428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145" name="Google Shape;145;p23"/>
          <p:cNvSpPr/>
          <p:nvPr/>
        </p:nvSpPr>
        <p:spPr>
          <a:xfrm>
            <a:off x="6958674" y="1453700"/>
            <a:ext cx="513900" cy="4428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cxnSp>
        <p:nvCxnSpPr>
          <p:cNvPr id="146" name="Google Shape;146;p23"/>
          <p:cNvCxnSpPr>
            <a:stCxn id="144" idx="0"/>
          </p:cNvCxnSpPr>
          <p:nvPr/>
        </p:nvCxnSpPr>
        <p:spPr>
          <a:xfrm rot="-5400000">
            <a:off x="2948549" y="647000"/>
            <a:ext cx="267300" cy="1346100"/>
          </a:xfrm>
          <a:prstGeom prst="bentConnector2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7" name="Google Shape;147;p23"/>
          <p:cNvCxnSpPr>
            <a:stCxn id="145" idx="0"/>
          </p:cNvCxnSpPr>
          <p:nvPr/>
        </p:nvCxnSpPr>
        <p:spPr>
          <a:xfrm flipH="1" rot="5400000">
            <a:off x="6308424" y="546500"/>
            <a:ext cx="285600" cy="1528800"/>
          </a:xfrm>
          <a:prstGeom prst="bentConnector2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8" name="Google Shape;148;p23"/>
          <p:cNvSpPr txBox="1"/>
          <p:nvPr/>
        </p:nvSpPr>
        <p:spPr>
          <a:xfrm>
            <a:off x="4158088" y="966375"/>
            <a:ext cx="1528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49" name="Google Shape;149;p23"/>
          <p:cNvSpPr txBox="1"/>
          <p:nvPr/>
        </p:nvSpPr>
        <p:spPr>
          <a:xfrm>
            <a:off x="3857788" y="933725"/>
            <a:ext cx="1829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mal composition</a:t>
            </a:r>
            <a:endParaRPr b="1">
              <a:solidFill>
                <a:srgbClr val="FF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4"/>
          <p:cNvSpPr txBox="1"/>
          <p:nvPr/>
        </p:nvSpPr>
        <p:spPr>
          <a:xfrm>
            <a:off x="150" y="0"/>
            <a:ext cx="9144000" cy="800400"/>
          </a:xfrm>
          <a:prstGeom prst="rect">
            <a:avLst/>
          </a:prstGeom>
          <a:solidFill>
            <a:srgbClr val="84B3DE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40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Définir le problème</a:t>
            </a:r>
            <a:endParaRPr sz="4000">
              <a:solidFill>
                <a:srgbClr val="FFFFFF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55" name="Google Shape;155;p24"/>
          <p:cNvSpPr txBox="1"/>
          <p:nvPr/>
        </p:nvSpPr>
        <p:spPr>
          <a:xfrm>
            <a:off x="1784975" y="1623150"/>
            <a:ext cx="6200400" cy="18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73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500"/>
              <a:buFont typeface="Montserrat"/>
              <a:buChar char="-"/>
            </a:pPr>
            <a:r>
              <a:rPr lang="fr" sz="2500">
                <a:solidFill>
                  <a:srgbClr val="073763"/>
                </a:solidFill>
                <a:latin typeface="Montserrat"/>
                <a:ea typeface="Montserrat"/>
                <a:cs typeface="Montserrat"/>
                <a:sym typeface="Montserrat"/>
              </a:rPr>
              <a:t>Navbar est Trop chargée</a:t>
            </a:r>
            <a:endParaRPr sz="2500">
              <a:solidFill>
                <a:srgbClr val="07376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873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500"/>
              <a:buFont typeface="Montserrat"/>
              <a:buChar char="-"/>
            </a:pPr>
            <a:r>
              <a:rPr lang="fr" sz="2500">
                <a:solidFill>
                  <a:srgbClr val="073763"/>
                </a:solidFill>
                <a:latin typeface="Montserrat"/>
                <a:ea typeface="Montserrat"/>
                <a:cs typeface="Montserrat"/>
                <a:sym typeface="Montserrat"/>
              </a:rPr>
              <a:t>photos de mauvais qualité</a:t>
            </a:r>
            <a:endParaRPr sz="2500">
              <a:solidFill>
                <a:srgbClr val="07376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873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500"/>
              <a:buFont typeface="Montserrat"/>
              <a:buChar char="-"/>
            </a:pPr>
            <a:r>
              <a:rPr lang="fr" sz="2500">
                <a:solidFill>
                  <a:srgbClr val="073763"/>
                </a:solidFill>
                <a:latin typeface="Montserrat"/>
                <a:ea typeface="Montserrat"/>
                <a:cs typeface="Montserrat"/>
                <a:sym typeface="Montserrat"/>
              </a:rPr>
              <a:t>Footer vide</a:t>
            </a:r>
            <a:endParaRPr sz="2500">
              <a:solidFill>
                <a:srgbClr val="07376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873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500"/>
              <a:buFont typeface="Montserrat"/>
              <a:buChar char="-"/>
            </a:pPr>
            <a:r>
              <a:rPr lang="fr" sz="2500">
                <a:solidFill>
                  <a:srgbClr val="073763"/>
                </a:solidFill>
                <a:latin typeface="Montserrat"/>
                <a:ea typeface="Montserrat"/>
                <a:cs typeface="Montserrat"/>
                <a:sym typeface="Montserrat"/>
              </a:rPr>
              <a:t>manque de charte Graphique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8375" y="1333250"/>
            <a:ext cx="6388721" cy="3587378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5"/>
          <p:cNvSpPr txBox="1"/>
          <p:nvPr/>
        </p:nvSpPr>
        <p:spPr>
          <a:xfrm>
            <a:off x="150" y="0"/>
            <a:ext cx="9144000" cy="800400"/>
          </a:xfrm>
          <a:prstGeom prst="rect">
            <a:avLst/>
          </a:prstGeom>
          <a:solidFill>
            <a:srgbClr val="84B3DE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40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Trouver la solution</a:t>
            </a:r>
            <a:endParaRPr sz="4000">
              <a:solidFill>
                <a:srgbClr val="FFFFFF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6"/>
          <p:cNvSpPr txBox="1"/>
          <p:nvPr/>
        </p:nvSpPr>
        <p:spPr>
          <a:xfrm>
            <a:off x="150" y="0"/>
            <a:ext cx="9144000" cy="800400"/>
          </a:xfrm>
          <a:prstGeom prst="rect">
            <a:avLst/>
          </a:prstGeom>
          <a:solidFill>
            <a:srgbClr val="84B3DE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40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Trouver la solution</a:t>
            </a:r>
            <a:endParaRPr sz="4000">
              <a:solidFill>
                <a:srgbClr val="FFFFFF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167" name="Google Shape;16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2925" y="980975"/>
            <a:ext cx="7179202" cy="4038301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6"/>
          <p:cNvSpPr/>
          <p:nvPr/>
        </p:nvSpPr>
        <p:spPr>
          <a:xfrm>
            <a:off x="1152925" y="1409175"/>
            <a:ext cx="7043700" cy="342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7"/>
          <p:cNvSpPr txBox="1"/>
          <p:nvPr/>
        </p:nvSpPr>
        <p:spPr>
          <a:xfrm>
            <a:off x="150" y="0"/>
            <a:ext cx="9144000" cy="800400"/>
          </a:xfrm>
          <a:prstGeom prst="rect">
            <a:avLst/>
          </a:prstGeom>
          <a:solidFill>
            <a:srgbClr val="84B3DE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40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Trouver la solution</a:t>
            </a:r>
            <a:endParaRPr sz="4000">
              <a:solidFill>
                <a:srgbClr val="FFFFFF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174" name="Google Shape;174;p27"/>
          <p:cNvPicPr preferRelativeResize="0"/>
          <p:nvPr/>
        </p:nvPicPr>
        <p:blipFill rotWithShape="1">
          <a:blip r:embed="rId3">
            <a:alphaModFix/>
          </a:blip>
          <a:srcRect b="87534" l="0" r="0" t="0"/>
          <a:stretch/>
        </p:blipFill>
        <p:spPr>
          <a:xfrm>
            <a:off x="2744225" y="1447125"/>
            <a:ext cx="2809201" cy="5033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7"/>
          <p:cNvPicPr preferRelativeResize="0"/>
          <p:nvPr/>
        </p:nvPicPr>
        <p:blipFill rotWithShape="1">
          <a:blip r:embed="rId4">
            <a:alphaModFix/>
          </a:blip>
          <a:srcRect b="88981" l="0" r="0" t="0"/>
          <a:stretch/>
        </p:blipFill>
        <p:spPr>
          <a:xfrm>
            <a:off x="1394850" y="2410198"/>
            <a:ext cx="5300798" cy="328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8"/>
          <p:cNvSpPr txBox="1"/>
          <p:nvPr/>
        </p:nvSpPr>
        <p:spPr>
          <a:xfrm>
            <a:off x="1718450" y="3212900"/>
            <a:ext cx="70983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rgbClr val="84B3DE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81" name="Google Shape;181;p28"/>
          <p:cNvSpPr txBox="1"/>
          <p:nvPr/>
        </p:nvSpPr>
        <p:spPr>
          <a:xfrm>
            <a:off x="150" y="0"/>
            <a:ext cx="9144000" cy="800400"/>
          </a:xfrm>
          <a:prstGeom prst="rect">
            <a:avLst/>
          </a:prstGeom>
          <a:solidFill>
            <a:srgbClr val="84B3DE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40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Réalisation </a:t>
            </a:r>
            <a:endParaRPr sz="4000">
              <a:solidFill>
                <a:srgbClr val="FFFFFF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182" name="Google Shape;18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6275" y="904625"/>
            <a:ext cx="7038974" cy="3959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8613" y="152400"/>
            <a:ext cx="4226776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5375" y="152400"/>
            <a:ext cx="6660705" cy="48387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rdinateur Chromebook ouvert" id="71" name="Google Shape;7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1363" y="2184225"/>
            <a:ext cx="5523977" cy="2718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99374" y="2427095"/>
            <a:ext cx="4155062" cy="2102849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4"/>
          <p:cNvSpPr txBox="1"/>
          <p:nvPr/>
        </p:nvSpPr>
        <p:spPr>
          <a:xfrm>
            <a:off x="879200" y="1536000"/>
            <a:ext cx="7595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36195" lvl="0" marL="0" rtl="0" algn="ctr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fr" sz="1200">
                <a:latin typeface="Tahoma"/>
                <a:ea typeface="Tahoma"/>
                <a:cs typeface="Tahoma"/>
                <a:sym typeface="Tahoma"/>
              </a:rPr>
              <a:t>Mise à niveau le site web </a:t>
            </a:r>
            <a:r>
              <a:rPr lang="fr" sz="1200" u="sng">
                <a:solidFill>
                  <a:srgbClr val="0000FF"/>
                </a:solidFill>
                <a:latin typeface="Tahoma"/>
                <a:ea typeface="Tahoma"/>
                <a:cs typeface="Tahoma"/>
                <a:sym typeface="Tahoma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www.solicode.co</a:t>
            </a:r>
            <a:r>
              <a:rPr lang="fr" sz="1200">
                <a:latin typeface="Tahoma"/>
                <a:ea typeface="Tahoma"/>
                <a:cs typeface="Tahoma"/>
                <a:sym typeface="Tahoma"/>
              </a:rPr>
              <a:t> en utilisant la méthode « Design thinking »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74" name="Google Shape;74;p14"/>
          <p:cNvSpPr txBox="1"/>
          <p:nvPr/>
        </p:nvSpPr>
        <p:spPr>
          <a:xfrm>
            <a:off x="1845300" y="521400"/>
            <a:ext cx="54534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rgbClr val="84B3DE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75" name="Google Shape;75;p14"/>
          <p:cNvSpPr/>
          <p:nvPr/>
        </p:nvSpPr>
        <p:spPr>
          <a:xfrm>
            <a:off x="0" y="0"/>
            <a:ext cx="9144000" cy="10428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4000">
                <a:solidFill>
                  <a:srgbClr val="84B3DE"/>
                </a:solidFill>
                <a:latin typeface="Impact"/>
                <a:ea typeface="Impact"/>
                <a:cs typeface="Impact"/>
                <a:sym typeface="Impact"/>
              </a:rPr>
              <a:t>Objectif du projet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 txBox="1"/>
          <p:nvPr/>
        </p:nvSpPr>
        <p:spPr>
          <a:xfrm>
            <a:off x="990600" y="1623900"/>
            <a:ext cx="7356000" cy="28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Font typeface="Tahoma"/>
              <a:buChar char="-"/>
            </a:pPr>
            <a:r>
              <a:rPr lang="fr" sz="1900">
                <a:latin typeface="Tahoma"/>
                <a:ea typeface="Tahoma"/>
                <a:cs typeface="Tahoma"/>
                <a:sym typeface="Tahoma"/>
              </a:rPr>
              <a:t>Gestion de projet  </a:t>
            </a:r>
            <a:r>
              <a:rPr lang="fr" sz="1800">
                <a:latin typeface="Source Code Pro"/>
                <a:ea typeface="Source Code Pro"/>
                <a:cs typeface="Source Code Pro"/>
                <a:sym typeface="Source Code Pro"/>
              </a:rPr>
              <a:t>=&gt; </a:t>
            </a:r>
            <a:r>
              <a:rPr lang="fr" sz="1900">
                <a:latin typeface="Tahoma"/>
                <a:ea typeface="Tahoma"/>
                <a:cs typeface="Tahoma"/>
                <a:sym typeface="Tahoma"/>
              </a:rPr>
              <a:t> niveau 3</a:t>
            </a:r>
            <a:endParaRPr sz="1900">
              <a:latin typeface="Tahoma"/>
              <a:ea typeface="Tahoma"/>
              <a:cs typeface="Tahoma"/>
              <a:sym typeface="Tahoma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Source Code Pro"/>
              <a:buChar char="-"/>
            </a:pPr>
            <a:r>
              <a:rPr lang="fr" sz="1800"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fr" sz="1900">
                <a:latin typeface="Tahoma"/>
                <a:ea typeface="Tahoma"/>
                <a:cs typeface="Tahoma"/>
                <a:sym typeface="Tahoma"/>
              </a:rPr>
              <a:t>Design thinking</a:t>
            </a:r>
            <a:r>
              <a:rPr lang="fr" sz="1800">
                <a:latin typeface="Source Code Pro"/>
                <a:ea typeface="Source Code Pro"/>
                <a:cs typeface="Source Code Pro"/>
                <a:sym typeface="Source Code Pro"/>
              </a:rPr>
              <a:t> =&gt;   Niveau 2</a:t>
            </a:r>
            <a:endParaRPr sz="18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292100" lvl="0" marL="2743200" rtl="0" algn="l">
              <a:spcBef>
                <a:spcPts val="0"/>
              </a:spcBef>
              <a:spcAft>
                <a:spcPts val="0"/>
              </a:spcAft>
              <a:buSzPts val="1000"/>
              <a:buChar char="❏"/>
            </a:pPr>
            <a:r>
              <a:rPr b="1" lang="fr" sz="1000"/>
              <a:t>Comprendre ses clients</a:t>
            </a:r>
            <a:endParaRPr b="1" sz="1000"/>
          </a:p>
          <a:p>
            <a:pPr indent="-292100" lvl="0" marL="2743200" rtl="0" algn="l">
              <a:spcBef>
                <a:spcPts val="0"/>
              </a:spcBef>
              <a:spcAft>
                <a:spcPts val="0"/>
              </a:spcAft>
              <a:buSzPts val="1000"/>
              <a:buChar char="❏"/>
            </a:pPr>
            <a:r>
              <a:rPr b="1" lang="fr" sz="1000"/>
              <a:t>Définir le problème</a:t>
            </a:r>
            <a:endParaRPr b="1" sz="1000"/>
          </a:p>
          <a:p>
            <a:pPr indent="-292100" lvl="0" marL="2743200" rtl="0" algn="l">
              <a:spcBef>
                <a:spcPts val="0"/>
              </a:spcBef>
              <a:spcAft>
                <a:spcPts val="0"/>
              </a:spcAft>
              <a:buSzPts val="1000"/>
              <a:buChar char="❏"/>
            </a:pPr>
            <a:r>
              <a:rPr b="1" lang="fr" sz="1000"/>
              <a:t>Trouver la solution</a:t>
            </a:r>
            <a:endParaRPr b="1" sz="1000"/>
          </a:p>
          <a:p>
            <a:pPr indent="-292100" lvl="0" marL="2743200" rtl="0" algn="l">
              <a:spcBef>
                <a:spcPts val="0"/>
              </a:spcBef>
              <a:spcAft>
                <a:spcPts val="0"/>
              </a:spcAft>
              <a:buSzPts val="1000"/>
              <a:buChar char="❏"/>
            </a:pPr>
            <a:r>
              <a:rPr b="1" lang="fr" sz="1000"/>
              <a:t>Prototyper sa solution</a:t>
            </a:r>
            <a:endParaRPr b="1" sz="1000"/>
          </a:p>
          <a:p>
            <a:pPr indent="-292100" lvl="0" marL="2743200" rtl="0" algn="l">
              <a:spcBef>
                <a:spcPts val="0"/>
              </a:spcBef>
              <a:spcAft>
                <a:spcPts val="0"/>
              </a:spcAft>
              <a:buSzPts val="1000"/>
              <a:buChar char="❏"/>
            </a:pPr>
            <a:r>
              <a:rPr b="1" lang="fr" sz="1000"/>
              <a:t>Tester sa solution</a:t>
            </a:r>
            <a:endParaRPr sz="1900"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900">
                <a:latin typeface="Tahoma"/>
                <a:ea typeface="Tahoma"/>
                <a:cs typeface="Tahoma"/>
                <a:sym typeface="Tahoma"/>
              </a:rPr>
              <a:t>   </a:t>
            </a:r>
            <a:endParaRPr sz="1900">
              <a:latin typeface="Tahoma"/>
              <a:ea typeface="Tahoma"/>
              <a:cs typeface="Tahoma"/>
              <a:sym typeface="Tahoma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900"/>
              <a:buFont typeface="Tahoma"/>
              <a:buChar char="-"/>
            </a:pPr>
            <a:r>
              <a:rPr lang="fr" sz="1900">
                <a:latin typeface="Tahoma"/>
                <a:ea typeface="Tahoma"/>
                <a:cs typeface="Tahoma"/>
                <a:sym typeface="Tahoma"/>
              </a:rPr>
              <a:t>GitHub </a:t>
            </a:r>
            <a:r>
              <a:rPr lang="fr" sz="1800">
                <a:latin typeface="Source Code Pro"/>
                <a:ea typeface="Source Code Pro"/>
                <a:cs typeface="Source Code Pro"/>
                <a:sym typeface="Source Code Pro"/>
              </a:rPr>
              <a:t>=&gt; </a:t>
            </a:r>
            <a:r>
              <a:rPr lang="fr" sz="1900">
                <a:latin typeface="Tahoma"/>
                <a:ea typeface="Tahoma"/>
                <a:cs typeface="Tahoma"/>
                <a:sym typeface="Tahoma"/>
              </a:rPr>
              <a:t> niveau 2</a:t>
            </a:r>
            <a:endParaRPr sz="1900"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t/>
            </a:r>
            <a:endParaRPr sz="19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81" name="Google Shape;81;p15"/>
          <p:cNvSpPr/>
          <p:nvPr/>
        </p:nvSpPr>
        <p:spPr>
          <a:xfrm>
            <a:off x="0" y="0"/>
            <a:ext cx="9144000" cy="10428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4000">
                <a:solidFill>
                  <a:srgbClr val="84B3DE"/>
                </a:solidFill>
                <a:latin typeface="Impact"/>
                <a:ea typeface="Impact"/>
                <a:cs typeface="Impact"/>
                <a:sym typeface="Impact"/>
              </a:rPr>
              <a:t>Analyse technique </a:t>
            </a:r>
            <a:endParaRPr sz="4000">
              <a:solidFill>
                <a:srgbClr val="84B3DE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/>
          <p:nvPr/>
        </p:nvSpPr>
        <p:spPr>
          <a:xfrm>
            <a:off x="511550" y="1279500"/>
            <a:ext cx="7356000" cy="40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925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900"/>
              <a:buFont typeface="Tahoma"/>
              <a:buChar char="-"/>
            </a:pPr>
            <a:r>
              <a:rPr lang="fr" sz="1900">
                <a:latin typeface="Tahoma"/>
                <a:ea typeface="Tahoma"/>
                <a:cs typeface="Tahoma"/>
                <a:sym typeface="Tahoma"/>
              </a:rPr>
              <a:t>HTML </a:t>
            </a:r>
            <a:r>
              <a:rPr lang="fr" sz="1800">
                <a:latin typeface="Source Code Pro"/>
                <a:ea typeface="Source Code Pro"/>
                <a:cs typeface="Source Code Pro"/>
                <a:sym typeface="Source Code Pro"/>
              </a:rPr>
              <a:t>=&gt; </a:t>
            </a:r>
            <a:r>
              <a:rPr lang="fr" sz="1900">
                <a:latin typeface="Tahoma"/>
                <a:ea typeface="Tahoma"/>
                <a:cs typeface="Tahoma"/>
                <a:sym typeface="Tahoma"/>
              </a:rPr>
              <a:t> niveau </a:t>
            </a:r>
            <a:endParaRPr sz="1900">
              <a:latin typeface="Tahoma"/>
              <a:ea typeface="Tahoma"/>
              <a:cs typeface="Tahoma"/>
              <a:sym typeface="Tahoma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900"/>
              <a:buFont typeface="Tahoma"/>
              <a:buChar char="-"/>
            </a:pPr>
            <a:r>
              <a:t/>
            </a:r>
            <a:endParaRPr sz="1900">
              <a:latin typeface="Tahoma"/>
              <a:ea typeface="Tahoma"/>
              <a:cs typeface="Tahoma"/>
              <a:sym typeface="Tahoma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Font typeface="Tahoma"/>
              <a:buChar char="-"/>
            </a:pPr>
            <a:r>
              <a:rPr lang="fr" sz="1900">
                <a:latin typeface="Tahoma"/>
                <a:ea typeface="Tahoma"/>
                <a:cs typeface="Tahoma"/>
                <a:sym typeface="Tahoma"/>
              </a:rPr>
              <a:t>CSS  </a:t>
            </a:r>
            <a:r>
              <a:rPr lang="fr" sz="1800">
                <a:latin typeface="Source Code Pro"/>
                <a:ea typeface="Source Code Pro"/>
                <a:cs typeface="Source Code Pro"/>
                <a:sym typeface="Source Code Pro"/>
              </a:rPr>
              <a:t>=&gt; </a:t>
            </a:r>
            <a:r>
              <a:rPr lang="fr" sz="1900">
                <a:latin typeface="Tahoma"/>
                <a:ea typeface="Tahoma"/>
                <a:cs typeface="Tahoma"/>
                <a:sym typeface="Tahoma"/>
              </a:rPr>
              <a:t> niveau </a:t>
            </a:r>
            <a:endParaRPr sz="1900">
              <a:latin typeface="Tahoma"/>
              <a:ea typeface="Tahoma"/>
              <a:cs typeface="Tahoma"/>
              <a:sym typeface="Tahoma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900"/>
              <a:buFont typeface="Tahoma"/>
              <a:buChar char="-"/>
            </a:pPr>
            <a:r>
              <a:t/>
            </a:r>
            <a:endParaRPr sz="1900">
              <a:latin typeface="Tahoma"/>
              <a:ea typeface="Tahoma"/>
              <a:cs typeface="Tahoma"/>
              <a:sym typeface="Tahoma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900"/>
              <a:buFont typeface="Tahoma"/>
              <a:buChar char="-"/>
            </a:pPr>
            <a:r>
              <a:rPr lang="fr" sz="1900">
                <a:latin typeface="Tahoma"/>
                <a:ea typeface="Tahoma"/>
                <a:cs typeface="Tahoma"/>
                <a:sym typeface="Tahoma"/>
              </a:rPr>
              <a:t>JavaScript </a:t>
            </a:r>
            <a:r>
              <a:rPr lang="fr" sz="1800">
                <a:latin typeface="Source Code Pro"/>
                <a:ea typeface="Source Code Pro"/>
                <a:cs typeface="Source Code Pro"/>
                <a:sym typeface="Source Code Pro"/>
              </a:rPr>
              <a:t>=&gt; </a:t>
            </a:r>
            <a:r>
              <a:rPr lang="fr" sz="1900">
                <a:latin typeface="Tahoma"/>
                <a:ea typeface="Tahoma"/>
                <a:cs typeface="Tahoma"/>
                <a:sym typeface="Tahoma"/>
              </a:rPr>
              <a:t> niveau </a:t>
            </a:r>
            <a:endParaRPr sz="1900">
              <a:latin typeface="Tahoma"/>
              <a:ea typeface="Tahoma"/>
              <a:cs typeface="Tahoma"/>
              <a:sym typeface="Tahoma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900"/>
              <a:buFont typeface="Tahoma"/>
              <a:buChar char="-"/>
            </a:pPr>
            <a:r>
              <a:t/>
            </a:r>
            <a:endParaRPr sz="1900">
              <a:latin typeface="Tahoma"/>
              <a:ea typeface="Tahoma"/>
              <a:cs typeface="Tahoma"/>
              <a:sym typeface="Tahoma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Source Code Pro"/>
              <a:buChar char="-"/>
            </a:pPr>
            <a:r>
              <a:rPr lang="fr" sz="1800">
                <a:latin typeface="Source Code Pro"/>
                <a:ea typeface="Source Code Pro"/>
                <a:cs typeface="Source Code Pro"/>
                <a:sym typeface="Source Code Pro"/>
              </a:rPr>
              <a:t>Bootstrap   =&gt;</a:t>
            </a:r>
            <a:endParaRPr sz="18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429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Source Code Pro"/>
              <a:buChar char="-"/>
            </a:pPr>
            <a:r>
              <a:rPr lang="fr" sz="1800">
                <a:latin typeface="Source Code Pro"/>
                <a:ea typeface="Source Code Pro"/>
                <a:cs typeface="Source Code Pro"/>
                <a:sym typeface="Source Code Pro"/>
              </a:rPr>
              <a:t>Menu Responsive</a:t>
            </a:r>
            <a:endParaRPr sz="18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429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Source Code Pro"/>
              <a:buChar char="-"/>
            </a:pPr>
            <a:r>
              <a:rPr lang="fr" sz="1800">
                <a:latin typeface="Source Code Pro"/>
                <a:ea typeface="Source Code Pro"/>
                <a:cs typeface="Source Code Pro"/>
                <a:sym typeface="Source Code Pro"/>
              </a:rPr>
              <a:t>Grid system</a:t>
            </a:r>
            <a:endParaRPr sz="1900">
              <a:latin typeface="Tahoma"/>
              <a:ea typeface="Tahoma"/>
              <a:cs typeface="Tahoma"/>
              <a:sym typeface="Tahoma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600"/>
              </a:spcAft>
              <a:buNone/>
            </a:pPr>
            <a:r>
              <a:t/>
            </a:r>
            <a:endParaRPr sz="21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87" name="Google Shape;87;p16"/>
          <p:cNvSpPr/>
          <p:nvPr/>
        </p:nvSpPr>
        <p:spPr>
          <a:xfrm>
            <a:off x="0" y="0"/>
            <a:ext cx="9144000" cy="10428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4000">
                <a:solidFill>
                  <a:srgbClr val="84B3DE"/>
                </a:solidFill>
                <a:latin typeface="Impact"/>
                <a:ea typeface="Impact"/>
                <a:cs typeface="Impact"/>
                <a:sym typeface="Impact"/>
              </a:rPr>
              <a:t>Analyse technique (suite)</a:t>
            </a:r>
            <a:endParaRPr sz="4000">
              <a:solidFill>
                <a:srgbClr val="84B3DE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/>
          <p:nvPr>
            <p:ph idx="4294967295" type="title"/>
          </p:nvPr>
        </p:nvSpPr>
        <p:spPr>
          <a:xfrm>
            <a:off x="48925" y="1576200"/>
            <a:ext cx="2808000" cy="600900"/>
          </a:xfrm>
          <a:prstGeom prst="rect">
            <a:avLst/>
          </a:prstGeom>
          <a:solidFill>
            <a:srgbClr val="84B3DE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3F3F3"/>
                </a:solidFill>
              </a:rPr>
              <a:t>Je rêve que </a:t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93" name="Google Shape;93;p17"/>
          <p:cNvSpPr txBox="1"/>
          <p:nvPr>
            <p:ph idx="4294967295" type="body"/>
          </p:nvPr>
        </p:nvSpPr>
        <p:spPr>
          <a:xfrm>
            <a:off x="97850" y="2421389"/>
            <a:ext cx="2875200" cy="234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84B3DE"/>
              </a:buClr>
              <a:buSzPts val="1800"/>
              <a:buChar char="★"/>
            </a:pPr>
            <a:r>
              <a:rPr lang="fr">
                <a:solidFill>
                  <a:srgbClr val="84B3DE"/>
                </a:solidFill>
              </a:rPr>
              <a:t>les utilisateurs de notre site aient une bonne expérience</a:t>
            </a:r>
            <a:endParaRPr/>
          </a:p>
        </p:txBody>
      </p:sp>
      <p:sp>
        <p:nvSpPr>
          <p:cNvPr id="94" name="Google Shape;94;p17"/>
          <p:cNvSpPr txBox="1"/>
          <p:nvPr>
            <p:ph idx="4294967295" type="title"/>
          </p:nvPr>
        </p:nvSpPr>
        <p:spPr>
          <a:xfrm>
            <a:off x="5916875" y="1576200"/>
            <a:ext cx="3178200" cy="600900"/>
          </a:xfrm>
          <a:prstGeom prst="rect">
            <a:avLst/>
          </a:prstGeom>
          <a:solidFill>
            <a:srgbClr val="84B3DE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</a:rPr>
              <a:t>Comment pourrait-on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95" name="Google Shape;95;p17"/>
          <p:cNvSpPr txBox="1"/>
          <p:nvPr>
            <p:ph idx="4294967295" type="body"/>
          </p:nvPr>
        </p:nvSpPr>
        <p:spPr>
          <a:xfrm>
            <a:off x="6056750" y="2421389"/>
            <a:ext cx="2875200" cy="234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84B3DE"/>
              </a:buClr>
              <a:buSzPts val="1800"/>
              <a:buChar char="★"/>
            </a:pPr>
            <a:r>
              <a:rPr lang="fr">
                <a:solidFill>
                  <a:srgbClr val="84B3DE"/>
                </a:solidFill>
              </a:rPr>
              <a:t>améliorer</a:t>
            </a:r>
            <a:r>
              <a:rPr lang="fr">
                <a:solidFill>
                  <a:srgbClr val="84B3DE"/>
                </a:solidFill>
              </a:rPr>
              <a:t> le site</a:t>
            </a:r>
            <a:endParaRPr>
              <a:solidFill>
                <a:srgbClr val="84B3DE"/>
              </a:solidFill>
            </a:endParaRPr>
          </a:p>
        </p:txBody>
      </p:sp>
      <p:sp>
        <p:nvSpPr>
          <p:cNvPr id="96" name="Google Shape;96;p17"/>
          <p:cNvSpPr/>
          <p:nvPr/>
        </p:nvSpPr>
        <p:spPr>
          <a:xfrm>
            <a:off x="0" y="0"/>
            <a:ext cx="9144000" cy="1042800"/>
          </a:xfrm>
          <a:prstGeom prst="rect">
            <a:avLst/>
          </a:prstGeom>
          <a:solidFill>
            <a:srgbClr val="84B3D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40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PHASE 0 : Détectez des opportunités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97" name="Google Shape;97;p17"/>
          <p:cNvSpPr txBox="1"/>
          <p:nvPr>
            <p:ph idx="4294967295" type="title"/>
          </p:nvPr>
        </p:nvSpPr>
        <p:spPr>
          <a:xfrm>
            <a:off x="2982888" y="1576200"/>
            <a:ext cx="2808000" cy="600900"/>
          </a:xfrm>
          <a:prstGeom prst="rect">
            <a:avLst/>
          </a:prstGeom>
          <a:solidFill>
            <a:srgbClr val="84B3DE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</a:rPr>
              <a:t>Ce qui m'énerve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98" name="Google Shape;98;p17"/>
          <p:cNvSpPr txBox="1"/>
          <p:nvPr>
            <p:ph idx="4294967295" type="body"/>
          </p:nvPr>
        </p:nvSpPr>
        <p:spPr>
          <a:xfrm>
            <a:off x="3077300" y="2421389"/>
            <a:ext cx="2875200" cy="234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84B3DE"/>
              </a:buClr>
              <a:buSzPts val="1800"/>
              <a:buChar char="★"/>
            </a:pPr>
            <a:r>
              <a:rPr lang="fr">
                <a:solidFill>
                  <a:srgbClr val="84B3DE"/>
                </a:solidFill>
              </a:rPr>
              <a:t>C’est qu’il y a un manque d’ informations </a:t>
            </a:r>
            <a:endParaRPr>
              <a:solidFill>
                <a:srgbClr val="84B3DE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84B3DE"/>
              </a:buClr>
              <a:buSzPts val="1800"/>
              <a:buChar char="★"/>
            </a:pPr>
            <a:r>
              <a:rPr lang="fr">
                <a:solidFill>
                  <a:srgbClr val="84B3DE"/>
                </a:solidFill>
              </a:rPr>
              <a:t>C’est que le site est lent</a:t>
            </a:r>
            <a:endParaRPr>
              <a:solidFill>
                <a:srgbClr val="84B3DE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/>
          <p:nvPr/>
        </p:nvSpPr>
        <p:spPr>
          <a:xfrm>
            <a:off x="0" y="0"/>
            <a:ext cx="3307500" cy="5157600"/>
          </a:xfrm>
          <a:prstGeom prst="rect">
            <a:avLst/>
          </a:prstGeom>
          <a:solidFill>
            <a:srgbClr val="84B3DE"/>
          </a:solidFill>
          <a:ln cap="flat" cmpd="sng" w="9525">
            <a:solidFill>
              <a:srgbClr val="84B3D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84B3DE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04" name="Google Shape;104;p18"/>
          <p:cNvSpPr txBox="1"/>
          <p:nvPr/>
        </p:nvSpPr>
        <p:spPr>
          <a:xfrm>
            <a:off x="3882175" y="477750"/>
            <a:ext cx="4622100" cy="420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127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84B3DE"/>
              </a:buClr>
              <a:buSzPts val="2900"/>
              <a:buFont typeface="Impact"/>
              <a:buChar char="●"/>
            </a:pPr>
            <a:r>
              <a:rPr lang="fr" sz="2900">
                <a:solidFill>
                  <a:srgbClr val="84B3DE"/>
                </a:solidFill>
                <a:latin typeface="Impact"/>
                <a:ea typeface="Impact"/>
                <a:cs typeface="Impact"/>
                <a:sym typeface="Impact"/>
              </a:rPr>
              <a:t>Comprendre ses clients</a:t>
            </a:r>
            <a:endParaRPr sz="2900">
              <a:solidFill>
                <a:srgbClr val="84B3DE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-4127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84B3DE"/>
              </a:buClr>
              <a:buSzPts val="2900"/>
              <a:buFont typeface="Impact"/>
              <a:buChar char="●"/>
            </a:pPr>
            <a:r>
              <a:rPr lang="fr" sz="2900">
                <a:solidFill>
                  <a:srgbClr val="84B3DE"/>
                </a:solidFill>
                <a:latin typeface="Impact"/>
                <a:ea typeface="Impact"/>
                <a:cs typeface="Impact"/>
                <a:sym typeface="Impact"/>
              </a:rPr>
              <a:t>Définir le problème</a:t>
            </a:r>
            <a:endParaRPr sz="2900">
              <a:solidFill>
                <a:srgbClr val="84B3DE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-4127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84B3DE"/>
              </a:buClr>
              <a:buSzPts val="2900"/>
              <a:buFont typeface="Impact"/>
              <a:buChar char="●"/>
            </a:pPr>
            <a:r>
              <a:rPr lang="fr" sz="2900">
                <a:solidFill>
                  <a:srgbClr val="84B3DE"/>
                </a:solidFill>
                <a:latin typeface="Impact"/>
                <a:ea typeface="Impact"/>
                <a:cs typeface="Impact"/>
                <a:sym typeface="Impact"/>
              </a:rPr>
              <a:t>Trouver la solution</a:t>
            </a:r>
            <a:endParaRPr sz="2900">
              <a:solidFill>
                <a:srgbClr val="84B3DE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-4127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84B3DE"/>
              </a:buClr>
              <a:buSzPts val="2900"/>
              <a:buFont typeface="Impact"/>
              <a:buChar char="●"/>
            </a:pPr>
            <a:r>
              <a:rPr lang="fr" sz="2900">
                <a:solidFill>
                  <a:srgbClr val="84B3DE"/>
                </a:solidFill>
                <a:latin typeface="Impact"/>
                <a:ea typeface="Impact"/>
                <a:cs typeface="Impact"/>
                <a:sym typeface="Impact"/>
              </a:rPr>
              <a:t>Prototyper sa solution</a:t>
            </a:r>
            <a:endParaRPr sz="2900">
              <a:solidFill>
                <a:srgbClr val="84B3DE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-4127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84B3DE"/>
              </a:buClr>
              <a:buSzPts val="2900"/>
              <a:buFont typeface="Impact"/>
              <a:buChar char="●"/>
            </a:pPr>
            <a:r>
              <a:rPr lang="fr" sz="2900">
                <a:solidFill>
                  <a:srgbClr val="84B3DE"/>
                </a:solidFill>
                <a:latin typeface="Impact"/>
                <a:ea typeface="Impact"/>
                <a:cs typeface="Impact"/>
                <a:sym typeface="Impact"/>
              </a:rPr>
              <a:t>Tester sa solution</a:t>
            </a:r>
            <a:endParaRPr sz="2900">
              <a:solidFill>
                <a:srgbClr val="84B3DE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05" name="Google Shape;105;p18"/>
          <p:cNvSpPr txBox="1"/>
          <p:nvPr/>
        </p:nvSpPr>
        <p:spPr>
          <a:xfrm>
            <a:off x="56375" y="1827675"/>
            <a:ext cx="3307500" cy="16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fr" sz="25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Design </a:t>
            </a:r>
            <a:br>
              <a:rPr lang="fr" sz="25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</a:br>
            <a:r>
              <a:rPr lang="fr" sz="25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thinking process</a:t>
            </a:r>
            <a:endParaRPr sz="2500">
              <a:solidFill>
                <a:srgbClr val="FFFFFF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84B3DE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9"/>
          <p:cNvSpPr txBox="1"/>
          <p:nvPr/>
        </p:nvSpPr>
        <p:spPr>
          <a:xfrm>
            <a:off x="0" y="381900"/>
            <a:ext cx="9144000" cy="800400"/>
          </a:xfrm>
          <a:prstGeom prst="rect">
            <a:avLst/>
          </a:prstGeom>
          <a:solidFill>
            <a:srgbClr val="84B3DE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40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Comprendre ses clients</a:t>
            </a:r>
            <a:endParaRPr sz="4000">
              <a:solidFill>
                <a:srgbClr val="FFFFFF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11" name="Google Shape;111;p19"/>
          <p:cNvSpPr txBox="1"/>
          <p:nvPr/>
        </p:nvSpPr>
        <p:spPr>
          <a:xfrm>
            <a:off x="1464750" y="1676925"/>
            <a:ext cx="6214500" cy="10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73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500"/>
              <a:buFont typeface="Montserrat"/>
              <a:buChar char="-"/>
            </a:pPr>
            <a:r>
              <a:rPr lang="fr" sz="2500">
                <a:solidFill>
                  <a:srgbClr val="073763"/>
                </a:solidFill>
                <a:latin typeface="Montserrat"/>
                <a:ea typeface="Montserrat"/>
                <a:cs typeface="Montserrat"/>
                <a:sym typeface="Montserrat"/>
              </a:rPr>
              <a:t>Carte d’empathie</a:t>
            </a:r>
            <a:endParaRPr sz="2500">
              <a:solidFill>
                <a:srgbClr val="07376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873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500"/>
              <a:buFont typeface="Montserrat"/>
              <a:buChar char="-"/>
            </a:pPr>
            <a:r>
              <a:rPr lang="fr" sz="2500">
                <a:solidFill>
                  <a:srgbClr val="073763"/>
                </a:solidFill>
                <a:latin typeface="Montserrat"/>
                <a:ea typeface="Montserrat"/>
                <a:cs typeface="Montserrat"/>
                <a:sym typeface="Montserrat"/>
              </a:rPr>
              <a:t>Observation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0"/>
          <p:cNvSpPr txBox="1"/>
          <p:nvPr/>
        </p:nvSpPr>
        <p:spPr>
          <a:xfrm>
            <a:off x="150" y="0"/>
            <a:ext cx="9144000" cy="800400"/>
          </a:xfrm>
          <a:prstGeom prst="rect">
            <a:avLst/>
          </a:prstGeom>
          <a:solidFill>
            <a:srgbClr val="84B3DE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40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carte d'empathie</a:t>
            </a:r>
            <a:endParaRPr sz="4000">
              <a:solidFill>
                <a:srgbClr val="FFFFFF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17" name="Google Shape;117;p20"/>
          <p:cNvSpPr txBox="1"/>
          <p:nvPr/>
        </p:nvSpPr>
        <p:spPr>
          <a:xfrm>
            <a:off x="1384425" y="1526550"/>
            <a:ext cx="6821400" cy="24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118" name="Google Shape;118;p20"/>
          <p:cNvPicPr preferRelativeResize="0"/>
          <p:nvPr/>
        </p:nvPicPr>
        <p:blipFill rotWithShape="1">
          <a:blip r:embed="rId3">
            <a:alphaModFix/>
          </a:blip>
          <a:srcRect b="4575" l="4921" r="2228" t="13718"/>
          <a:stretch/>
        </p:blipFill>
        <p:spPr>
          <a:xfrm>
            <a:off x="1053750" y="1045450"/>
            <a:ext cx="7482748" cy="3776602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0"/>
          <p:cNvSpPr/>
          <p:nvPr/>
        </p:nvSpPr>
        <p:spPr>
          <a:xfrm>
            <a:off x="812625" y="930050"/>
            <a:ext cx="239700" cy="2635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20"/>
          <p:cNvSpPr/>
          <p:nvPr/>
        </p:nvSpPr>
        <p:spPr>
          <a:xfrm>
            <a:off x="8475950" y="873625"/>
            <a:ext cx="239700" cy="2635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20"/>
          <p:cNvSpPr/>
          <p:nvPr/>
        </p:nvSpPr>
        <p:spPr>
          <a:xfrm>
            <a:off x="874600" y="873625"/>
            <a:ext cx="239700" cy="2635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20"/>
          <p:cNvSpPr/>
          <p:nvPr/>
        </p:nvSpPr>
        <p:spPr>
          <a:xfrm>
            <a:off x="1066275" y="1056875"/>
            <a:ext cx="7482900" cy="3621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21"/>
          <p:cNvPicPr preferRelativeResize="0"/>
          <p:nvPr/>
        </p:nvPicPr>
        <p:blipFill rotWithShape="1">
          <a:blip r:embed="rId3">
            <a:alphaModFix/>
          </a:blip>
          <a:srcRect b="75774" l="0" r="0" t="0"/>
          <a:stretch/>
        </p:blipFill>
        <p:spPr>
          <a:xfrm>
            <a:off x="5055000" y="987325"/>
            <a:ext cx="2069400" cy="4019878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1"/>
          <p:cNvSpPr/>
          <p:nvPr/>
        </p:nvSpPr>
        <p:spPr>
          <a:xfrm>
            <a:off x="5125975" y="1441050"/>
            <a:ext cx="282900" cy="2922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21"/>
          <p:cNvSpPr/>
          <p:nvPr/>
        </p:nvSpPr>
        <p:spPr>
          <a:xfrm>
            <a:off x="5125975" y="895950"/>
            <a:ext cx="508200" cy="5451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21"/>
          <p:cNvSpPr txBox="1"/>
          <p:nvPr/>
        </p:nvSpPr>
        <p:spPr>
          <a:xfrm>
            <a:off x="0" y="0"/>
            <a:ext cx="9144000" cy="800400"/>
          </a:xfrm>
          <a:prstGeom prst="rect">
            <a:avLst/>
          </a:prstGeom>
          <a:solidFill>
            <a:srgbClr val="84B3DE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40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Observation</a:t>
            </a:r>
            <a:endParaRPr sz="4000">
              <a:solidFill>
                <a:srgbClr val="FFFFFF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